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1" r:id="rId3"/>
    <p:sldId id="262" r:id="rId4"/>
    <p:sldId id="257" r:id="rId5"/>
    <p:sldId id="259" r:id="rId6"/>
    <p:sldId id="258" r:id="rId7"/>
    <p:sldId id="260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26DC-4EAC-4041-BF32-E5000F71E611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A224AD-C13A-4F38-8E9C-5AEB441908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26DC-4EAC-4041-BF32-E5000F71E611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24AD-C13A-4F38-8E9C-5AEB441908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CA224AD-C13A-4F38-8E9C-5AEB441908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26DC-4EAC-4041-BF32-E5000F71E611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26DC-4EAC-4041-BF32-E5000F71E611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CA224AD-C13A-4F38-8E9C-5AEB441908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26DC-4EAC-4041-BF32-E5000F71E611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A224AD-C13A-4F38-8E9C-5AEB441908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FE326DC-4EAC-4041-BF32-E5000F71E611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24AD-C13A-4F38-8E9C-5AEB441908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26DC-4EAC-4041-BF32-E5000F71E611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CA224AD-C13A-4F38-8E9C-5AEB441908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26DC-4EAC-4041-BF32-E5000F71E611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CA224AD-C13A-4F38-8E9C-5AEB441908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26DC-4EAC-4041-BF32-E5000F71E611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A224AD-C13A-4F38-8E9C-5AEB441908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A224AD-C13A-4F38-8E9C-5AEB441908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26DC-4EAC-4041-BF32-E5000F71E611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CA224AD-C13A-4F38-8E9C-5AEB441908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FE326DC-4EAC-4041-BF32-E5000F71E611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FE326DC-4EAC-4041-BF32-E5000F71E611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A224AD-C13A-4F38-8E9C-5AEB441908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57422" y="4286256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Ведущая: педагог-психолог, 1 кат.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Маркина Ирина Александровна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295753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Родительский клуб 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sz="3600" i="1" dirty="0" smtClean="0">
                <a:solidFill>
                  <a:srgbClr val="FF0000"/>
                </a:solidFill>
              </a:rPr>
              <a:t>Успешный родитель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Феномен </a:t>
            </a:r>
            <a:r>
              <a:rPr lang="ru-RU" b="1" dirty="0">
                <a:solidFill>
                  <a:srgbClr val="7030A0"/>
                </a:solidFill>
              </a:rPr>
              <a:t>подростковой </a:t>
            </a:r>
            <a:r>
              <a:rPr lang="ru-RU" b="1" dirty="0" smtClean="0">
                <a:solidFill>
                  <a:srgbClr val="7030A0"/>
                </a:solidFill>
              </a:rPr>
              <a:t>лжи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лож\qKKdMOMLIy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1145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Особенности подросткового возраста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73786"/>
          </a:xfrm>
        </p:spPr>
        <p:txBody>
          <a:bodyPr>
            <a:normAutofit/>
          </a:bodyPr>
          <a:lstStyle/>
          <a:p>
            <a:r>
              <a:rPr lang="ru-RU" dirty="0" smtClean="0"/>
              <a:t>1. Подростков интересует собственная личность. </a:t>
            </a:r>
            <a:r>
              <a:rPr lang="ru-RU" u="sng" dirty="0" smtClean="0"/>
              <a:t>Вопросы «Кто я?», «Чем я отличаюсь от других?»</a:t>
            </a:r>
          </a:p>
          <a:p>
            <a:r>
              <a:rPr lang="ru-RU" dirty="0" smtClean="0"/>
              <a:t>2. </a:t>
            </a:r>
            <a:r>
              <a:rPr lang="ru-RU" dirty="0" smtClean="0"/>
              <a:t>З</a:t>
            </a:r>
            <a:r>
              <a:rPr lang="ru-RU" dirty="0" smtClean="0"/>
              <a:t>аняты </a:t>
            </a:r>
            <a:r>
              <a:rPr lang="ru-RU" dirty="0" smtClean="0"/>
              <a:t>выяснением и построением своих отношений с другими людьми. </a:t>
            </a:r>
            <a:r>
              <a:rPr lang="ru-RU" u="sng" dirty="0" smtClean="0"/>
              <a:t>Дружба – главное, что их интересует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3. </a:t>
            </a:r>
            <a:r>
              <a:rPr lang="ru-RU" dirty="0" smtClean="0"/>
              <a:t>И</a:t>
            </a:r>
            <a:r>
              <a:rPr lang="ru-RU" dirty="0" smtClean="0"/>
              <a:t>скатели </a:t>
            </a:r>
            <a:r>
              <a:rPr lang="ru-RU" dirty="0" smtClean="0"/>
              <a:t>смысла жизни. </a:t>
            </a:r>
          </a:p>
          <a:p>
            <a:r>
              <a:rPr lang="ru-RU" u="sng" dirty="0" smtClean="0"/>
              <a:t>«Зачем я живу? В чем мое предназначение?».</a:t>
            </a:r>
          </a:p>
          <a:p>
            <a:r>
              <a:rPr lang="ru-RU" dirty="0" smtClean="0"/>
              <a:t>4. </a:t>
            </a:r>
            <a:r>
              <a:rPr lang="ru-RU" dirty="0" smtClean="0"/>
              <a:t>П</a:t>
            </a:r>
            <a:r>
              <a:rPr lang="ru-RU" dirty="0" smtClean="0"/>
              <a:t>оглощены </a:t>
            </a:r>
            <a:r>
              <a:rPr lang="ru-RU" dirty="0" smtClean="0"/>
              <a:t>своим </a:t>
            </a:r>
            <a:r>
              <a:rPr lang="ru-RU" dirty="0" smtClean="0"/>
              <a:t>половым развитием.</a:t>
            </a:r>
            <a:endParaRPr lang="ru-RU" dirty="0" smtClean="0"/>
          </a:p>
          <a:p>
            <a:r>
              <a:rPr lang="ru-RU" dirty="0" smtClean="0"/>
              <a:t>5. </a:t>
            </a:r>
            <a:r>
              <a:rPr lang="ru-RU" dirty="0" smtClean="0"/>
              <a:t>Постоянно </a:t>
            </a:r>
            <a:r>
              <a:rPr lang="ru-RU" dirty="0" smtClean="0"/>
              <a:t>конфликтуют со взрослыми.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30910"/>
          </a:xfrm>
        </p:spPr>
        <p:txBody>
          <a:bodyPr>
            <a:normAutofit fontScale="70000" lnSpcReduction="20000"/>
          </a:bodyPr>
          <a:lstStyle/>
          <a:p>
            <a:r>
              <a:rPr lang="ru-RU" sz="3800" dirty="0" smtClean="0"/>
              <a:t>6. </a:t>
            </a:r>
            <a:r>
              <a:rPr lang="ru-RU" sz="3800" dirty="0" smtClean="0"/>
              <a:t>Ч</a:t>
            </a:r>
            <a:r>
              <a:rPr lang="ru-RU" sz="3800" dirty="0" smtClean="0"/>
              <a:t>увствуют </a:t>
            </a:r>
            <a:r>
              <a:rPr lang="ru-RU" sz="3800" dirty="0" smtClean="0"/>
              <a:t>недостаток уважения к ним со стороны взрослых. </a:t>
            </a:r>
            <a:r>
              <a:rPr lang="ru-RU" sz="3800" u="sng" dirty="0" smtClean="0"/>
              <a:t>Они хотят равноправных отношений </a:t>
            </a:r>
            <a:r>
              <a:rPr lang="ru-RU" sz="3800" u="sng" dirty="0" smtClean="0"/>
              <a:t>со </a:t>
            </a:r>
            <a:r>
              <a:rPr lang="ru-RU" sz="3800" u="sng" dirty="0" smtClean="0"/>
              <a:t>взрослыми</a:t>
            </a:r>
            <a:r>
              <a:rPr lang="ru-RU" sz="3800" dirty="0" smtClean="0"/>
              <a:t>.</a:t>
            </a:r>
          </a:p>
          <a:p>
            <a:r>
              <a:rPr lang="ru-RU" sz="3800" dirty="0" smtClean="0"/>
              <a:t>7. </a:t>
            </a:r>
            <a:r>
              <a:rPr lang="ru-RU" sz="3800" dirty="0" smtClean="0"/>
              <a:t>Постоянно </a:t>
            </a:r>
            <a:r>
              <a:rPr lang="ru-RU" sz="3800" dirty="0" smtClean="0"/>
              <a:t>думают о том, как их </a:t>
            </a:r>
            <a:r>
              <a:rPr lang="ru-RU" sz="3800" u="sng" dirty="0" smtClean="0"/>
              <a:t>оценивают другие люди.</a:t>
            </a:r>
          </a:p>
          <a:p>
            <a:r>
              <a:rPr lang="ru-RU" sz="3800" dirty="0" smtClean="0"/>
              <a:t>8. Подростки – существа </a:t>
            </a:r>
            <a:r>
              <a:rPr lang="ru-RU" sz="3800" u="sng" dirty="0" smtClean="0"/>
              <a:t>безответственные</a:t>
            </a:r>
            <a:r>
              <a:rPr lang="ru-RU" sz="3800" dirty="0" smtClean="0"/>
              <a:t>. Они хотят иметь все права (как взрослые), и никаких обязанностей (как дети).</a:t>
            </a:r>
          </a:p>
          <a:p>
            <a:r>
              <a:rPr lang="ru-RU" sz="3800" dirty="0" smtClean="0"/>
              <a:t>9. </a:t>
            </a:r>
            <a:r>
              <a:rPr lang="ru-RU" sz="3800" u="sng" dirty="0" smtClean="0"/>
              <a:t>Стесняются быть «не как все</a:t>
            </a:r>
            <a:r>
              <a:rPr lang="ru-RU" sz="3800" dirty="0" smtClean="0"/>
              <a:t>».</a:t>
            </a:r>
          </a:p>
          <a:p>
            <a:r>
              <a:rPr lang="ru-RU" sz="3800" dirty="0" smtClean="0"/>
              <a:t>10. У подростков появляется способность менять самих себя, заниматься самовоспитанием. </a:t>
            </a:r>
          </a:p>
          <a:p>
            <a:r>
              <a:rPr lang="ru-RU" sz="38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Подростковый возраст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– это переходный период для ребёнка. В это время подросток уже не считает родителей всесильными, а стремится обособиться от них и их ценностей.  Добиваясь  независимости, они прибегают ко лжи.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85926"/>
            <a:ext cx="9144000" cy="40005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</a:t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</a:rPr>
              <a:t>Ложь – это намеренное введение в заблуждение другого человека или сокрытие правды.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Хвастовство и преувеличение – это вид лжи, характерный и для детей, и для взрослых.</a:t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риска\Desktop\лож\1417796877_20940104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0301"/>
            <a:ext cx="7786742" cy="6187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Мотивы лжи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Повышение своего социального статуса;</a:t>
            </a:r>
          </a:p>
          <a:p>
            <a:r>
              <a:rPr lang="ru-RU" dirty="0" smtClean="0"/>
              <a:t>Оградить личную жизнь от контроля родителей;</a:t>
            </a:r>
          </a:p>
          <a:p>
            <a:r>
              <a:rPr lang="ru-RU" dirty="0" smtClean="0"/>
              <a:t>Бросить вызов власти родителей или педагогов;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Причины лживого поведения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 smtClean="0"/>
              <a:t>Лжет: · для того, чтобы избежать наказания;</a:t>
            </a:r>
          </a:p>
          <a:p>
            <a:r>
              <a:rPr lang="ru-RU" dirty="0" smtClean="0"/>
              <a:t> · потому что у ребенка такая вредная привычка;</a:t>
            </a:r>
          </a:p>
          <a:p>
            <a:r>
              <a:rPr lang="ru-RU" dirty="0" smtClean="0"/>
              <a:t> · потому что родился лгуном;</a:t>
            </a:r>
          </a:p>
          <a:p>
            <a:r>
              <a:rPr lang="ru-RU" dirty="0" smtClean="0"/>
              <a:t> · потому что хочет получить какую-то выгоду;</a:t>
            </a:r>
          </a:p>
          <a:p>
            <a:r>
              <a:rPr lang="ru-RU" dirty="0" smtClean="0"/>
              <a:t> · потому что считает других глупее себя;</a:t>
            </a:r>
          </a:p>
          <a:p>
            <a:r>
              <a:rPr lang="ru-RU" dirty="0" smtClean="0"/>
              <a:t> · хочет сэкономить время на ненужных объяснениях;</a:t>
            </a:r>
          </a:p>
          <a:p>
            <a:r>
              <a:rPr lang="ru-RU" dirty="0" smtClean="0"/>
              <a:t> · потому что боится, что о нем плохо подумают;</a:t>
            </a:r>
          </a:p>
          <a:p>
            <a:r>
              <a:rPr lang="ru-RU" dirty="0" smtClean="0"/>
              <a:t> · потому что говорит не то, что думает, а то, что от него хотят услышать;</a:t>
            </a:r>
          </a:p>
          <a:p>
            <a:r>
              <a:rPr lang="ru-RU" dirty="0" smtClean="0"/>
              <a:t> · потому что хочет казаться лучше, чем на самом деле;</a:t>
            </a:r>
          </a:p>
          <a:p>
            <a:r>
              <a:rPr lang="ru-RU" dirty="0" smtClean="0"/>
              <a:t> · от бессилия изменить что-то в своей жизни.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534400" cy="9875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</a:t>
            </a:r>
            <a:r>
              <a:rPr lang="ru-RU" dirty="0" smtClean="0"/>
              <a:t>распознать, что ребенок лжет?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4422"/>
            <a:ext cx="8503920" cy="564357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 · Нервозность. Ребенок совершает лишние движения, суетится без причины</a:t>
            </a:r>
          </a:p>
          <a:p>
            <a:r>
              <a:rPr lang="ru-RU" dirty="0" smtClean="0"/>
              <a:t>· </a:t>
            </a:r>
            <a:r>
              <a:rPr lang="ru-RU" dirty="0" smtClean="0"/>
              <a:t>Особенности взгляда: ускользающий взор, не смотрит в глаза.</a:t>
            </a:r>
          </a:p>
          <a:p>
            <a:r>
              <a:rPr lang="ru-RU" dirty="0" smtClean="0"/>
              <a:t> · Очень пристальный, немигающий взгляд, изучающий Вашу реакцию на его слова. · Жест, прикрывающий рот рукой, как будто не хочет, чтобы лживые слова вылетели из его рта.</a:t>
            </a:r>
          </a:p>
          <a:p>
            <a:r>
              <a:rPr lang="ru-RU" dirty="0" smtClean="0"/>
              <a:t> · Неточность, путаность речи.</a:t>
            </a:r>
          </a:p>
          <a:p>
            <a:r>
              <a:rPr lang="ru-RU" dirty="0" smtClean="0"/>
              <a:t>· Многословие, отсутствие четких формулировок.</a:t>
            </a:r>
          </a:p>
          <a:p>
            <a:r>
              <a:rPr lang="ru-RU" dirty="0" smtClean="0"/>
              <a:t> · Говорит много и ни о чем, не отвечает на вопрос конкретно.</a:t>
            </a:r>
          </a:p>
          <a:p>
            <a:r>
              <a:rPr lang="ru-RU" dirty="0" smtClean="0"/>
              <a:t> · Многократное повторение одной и той же мысли.</a:t>
            </a:r>
          </a:p>
          <a:p>
            <a:r>
              <a:rPr lang="ru-RU" dirty="0" smtClean="0"/>
              <a:t> · Излишняя эмоциональность, когда ребенок кричит, нервничает.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263</TotalTime>
  <Words>328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Официальная</vt:lpstr>
      <vt:lpstr>Родительский клуб  Успешный родитель  Феномен подростковой лжи</vt:lpstr>
      <vt:lpstr>  Особенности подросткового возраста </vt:lpstr>
      <vt:lpstr>Слайд 3</vt:lpstr>
      <vt:lpstr>Подростковый возраст</vt:lpstr>
      <vt:lpstr>      Ложь – это намеренное введение в заблуждение другого человека или сокрытие правды.  Хвастовство и преувеличение – это вид лжи, характерный и для детей, и для взрослых. </vt:lpstr>
      <vt:lpstr>Слайд 6</vt:lpstr>
      <vt:lpstr>Мотивы лжи</vt:lpstr>
      <vt:lpstr>Причины лживого поведения</vt:lpstr>
      <vt:lpstr>      Как распознать, что ребенок лжет? 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Эриска</dc:creator>
  <cp:lastModifiedBy>Эриска</cp:lastModifiedBy>
  <cp:revision>26</cp:revision>
  <dcterms:created xsi:type="dcterms:W3CDTF">2015-10-09T07:19:36Z</dcterms:created>
  <dcterms:modified xsi:type="dcterms:W3CDTF">2015-10-12T12:37:02Z</dcterms:modified>
</cp:coreProperties>
</file>